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63" r:id="rId3"/>
    <p:sldId id="264" r:id="rId4"/>
    <p:sldId id="265" r:id="rId5"/>
    <p:sldId id="266" r:id="rId6"/>
    <p:sldId id="294" r:id="rId7"/>
    <p:sldId id="268" r:id="rId8"/>
    <p:sldId id="288" r:id="rId9"/>
    <p:sldId id="286" r:id="rId10"/>
    <p:sldId id="258" r:id="rId11"/>
    <p:sldId id="270" r:id="rId12"/>
    <p:sldId id="269" r:id="rId13"/>
    <p:sldId id="259" r:id="rId14"/>
    <p:sldId id="260" r:id="rId15"/>
    <p:sldId id="287" r:id="rId16"/>
    <p:sldId id="291" r:id="rId17"/>
    <p:sldId id="290" r:id="rId18"/>
    <p:sldId id="277" r:id="rId19"/>
    <p:sldId id="261" r:id="rId20"/>
    <p:sldId id="292" r:id="rId21"/>
    <p:sldId id="273" r:id="rId22"/>
    <p:sldId id="281" r:id="rId23"/>
    <p:sldId id="280" r:id="rId24"/>
    <p:sldId id="279" r:id="rId25"/>
    <p:sldId id="285" r:id="rId26"/>
    <p:sldId id="257" r:id="rId27"/>
    <p:sldId id="293" r:id="rId28"/>
    <p:sldId id="272" r:id="rId29"/>
    <p:sldId id="267" r:id="rId30"/>
    <p:sldId id="262" r:id="rId31"/>
    <p:sldId id="274" r:id="rId32"/>
    <p:sldId id="271" r:id="rId33"/>
    <p:sldId id="278" r:id="rId34"/>
    <p:sldId id="295" r:id="rId35"/>
    <p:sldId id="282" r:id="rId36"/>
    <p:sldId id="28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3300"/>
    <a:srgbClr val="FF33CC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644" autoAdjust="0"/>
  </p:normalViewPr>
  <p:slideViewPr>
    <p:cSldViewPr snapToGrid="0">
      <p:cViewPr>
        <p:scale>
          <a:sx n="50" d="100"/>
          <a:sy n="50" d="100"/>
        </p:scale>
        <p:origin x="1834" y="52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presProps" Target="presProp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tableStyles" Target="tableStyle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notesMaster" Target="notesMasters/notesMaster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viewProps" Target="view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94F436-29BD-4F73-B8E6-3E1BC7720EC8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IN"/>
        </a:p>
      </dgm:t>
    </dgm:pt>
    <dgm:pt modelId="{899F4D7D-1725-4FD1-A8D3-F1B90B55AC88}">
      <dgm:prSet phldrT="[Text]"/>
      <dgm:spPr/>
      <dgm:t>
        <a:bodyPr/>
        <a:lstStyle/>
        <a:p>
          <a:r>
            <a: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EARLY GROWTH STAGE 15 TO 20  DAYS</a:t>
          </a:r>
          <a:endParaRPr lang="en-IN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8C209AA5-E033-4D0C-B1CF-9A311358CD91}" type="parTrans" cxnId="{5598CCF2-AFE3-4CC2-954F-4824D4136A48}">
      <dgm:prSet/>
      <dgm:spPr/>
      <dgm:t>
        <a:bodyPr/>
        <a:lstStyle/>
        <a:p>
          <a:endParaRPr lang="en-IN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8DA2DB1-1440-4AB5-BE58-63C3BB07EB65}" type="sibTrans" cxnId="{5598CCF2-AFE3-4CC2-954F-4824D4136A48}">
      <dgm:prSet/>
      <dgm:spPr/>
      <dgm:t>
        <a:bodyPr/>
        <a:lstStyle/>
        <a:p>
          <a:endParaRPr lang="en-IN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3875AAD-8E13-4DAD-BDFA-27777E064E81}">
      <dgm:prSet/>
      <dgm:spPr/>
      <dgm:t>
        <a:bodyPr/>
        <a:lstStyle/>
        <a:p>
          <a:r>
            <a: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FLOWERING STAGE 35 TO 45 DAYS</a:t>
          </a:r>
        </a:p>
      </dgm:t>
    </dgm:pt>
    <dgm:pt modelId="{9DAD1672-2E66-4E6E-B19A-ECC9E18C85E1}" type="parTrans" cxnId="{4E413B2F-94A0-40D0-BD61-AD344A1EA186}">
      <dgm:prSet/>
      <dgm:spPr/>
      <dgm:t>
        <a:bodyPr/>
        <a:lstStyle/>
        <a:p>
          <a:endParaRPr lang="en-IN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285C7BD-AC72-4E63-9433-519A857B89A9}" type="sibTrans" cxnId="{4E413B2F-94A0-40D0-BD61-AD344A1EA186}">
      <dgm:prSet/>
      <dgm:spPr/>
      <dgm:t>
        <a:bodyPr/>
        <a:lstStyle/>
        <a:p>
          <a:endParaRPr lang="en-IN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BDECDC6-5D1C-4E3D-8ABC-EAEC56C84F43}">
      <dgm:prSet/>
      <dgm:spPr/>
      <dgm:t>
        <a:bodyPr/>
        <a:lstStyle/>
        <a:p>
          <a:r>
            <a: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POD SETTING STAGE 55 TO 60 DAYS</a:t>
          </a:r>
        </a:p>
      </dgm:t>
    </dgm:pt>
    <dgm:pt modelId="{8E2BE972-B9D9-40F0-845D-6A6A495EAE0C}" type="parTrans" cxnId="{21DA342A-7A61-4243-9EC9-2EFAE7D70B9A}">
      <dgm:prSet/>
      <dgm:spPr/>
      <dgm:t>
        <a:bodyPr/>
        <a:lstStyle/>
        <a:p>
          <a:endParaRPr lang="en-IN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4F11708-E10E-4201-9F2B-FDFC6A2AFFDD}" type="sibTrans" cxnId="{21DA342A-7A61-4243-9EC9-2EFAE7D70B9A}">
      <dgm:prSet/>
      <dgm:spPr/>
      <dgm:t>
        <a:bodyPr/>
        <a:lstStyle/>
        <a:p>
          <a:endParaRPr lang="en-IN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8BF8DAF-1B5A-48FF-917A-482AA3478DDE}">
      <dgm:prSet/>
      <dgm:spPr/>
      <dgm:t>
        <a:bodyPr/>
        <a:lstStyle/>
        <a:p>
          <a:r>
            <a: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POD DEVELOPMENT AND MATYRITY 75 TO 90 DAYS</a:t>
          </a:r>
        </a:p>
      </dgm:t>
    </dgm:pt>
    <dgm:pt modelId="{BE61FFC9-ABE0-4AB7-A64E-48C965527B8C}" type="parTrans" cxnId="{C0EE2DE5-7B75-4D0D-9BA0-6F291490E5B0}">
      <dgm:prSet/>
      <dgm:spPr/>
      <dgm:t>
        <a:bodyPr/>
        <a:lstStyle/>
        <a:p>
          <a:endParaRPr lang="en-IN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1A56E2F7-C646-41F4-A26E-656C5735F931}" type="sibTrans" cxnId="{C0EE2DE5-7B75-4D0D-9BA0-6F291490E5B0}">
      <dgm:prSet/>
      <dgm:spPr/>
      <dgm:t>
        <a:bodyPr/>
        <a:lstStyle/>
        <a:p>
          <a:endParaRPr lang="en-IN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72D2C67-C7E5-437E-9C63-D3A43171DCBD}" type="pres">
      <dgm:prSet presAssocID="{B594F436-29BD-4F73-B8E6-3E1BC7720EC8}" presName="rootnode" presStyleCnt="0">
        <dgm:presLayoutVars>
          <dgm:chMax/>
          <dgm:chPref/>
          <dgm:dir/>
          <dgm:animLvl val="lvl"/>
        </dgm:presLayoutVars>
      </dgm:prSet>
      <dgm:spPr/>
    </dgm:pt>
    <dgm:pt modelId="{4BE9D2EF-79FD-408F-A94A-5FA6835314D6}" type="pres">
      <dgm:prSet presAssocID="{899F4D7D-1725-4FD1-A8D3-F1B90B55AC88}" presName="composite" presStyleCnt="0"/>
      <dgm:spPr/>
    </dgm:pt>
    <dgm:pt modelId="{F1145211-99BF-4B58-BE62-55C50846E9FE}" type="pres">
      <dgm:prSet presAssocID="{899F4D7D-1725-4FD1-A8D3-F1B90B55AC88}" presName="LShape" presStyleLbl="alignNode1" presStyleIdx="0" presStyleCnt="7"/>
      <dgm:spPr/>
    </dgm:pt>
    <dgm:pt modelId="{671ACAB9-ED69-46F8-9D33-9D2FE84C86DE}" type="pres">
      <dgm:prSet presAssocID="{899F4D7D-1725-4FD1-A8D3-F1B90B55AC88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9741C926-F17D-4045-8A1A-D7DE37AEE269}" type="pres">
      <dgm:prSet presAssocID="{899F4D7D-1725-4FD1-A8D3-F1B90B55AC88}" presName="Triangle" presStyleLbl="alignNode1" presStyleIdx="1" presStyleCnt="7"/>
      <dgm:spPr/>
    </dgm:pt>
    <dgm:pt modelId="{7F8EC77C-18EB-43BE-AAB6-00CA908D3231}" type="pres">
      <dgm:prSet presAssocID="{B8DA2DB1-1440-4AB5-BE58-63C3BB07EB65}" presName="sibTrans" presStyleCnt="0"/>
      <dgm:spPr/>
    </dgm:pt>
    <dgm:pt modelId="{DD30FEA4-B92A-4EFD-AB5E-A28F51DD523F}" type="pres">
      <dgm:prSet presAssocID="{B8DA2DB1-1440-4AB5-BE58-63C3BB07EB65}" presName="space" presStyleCnt="0"/>
      <dgm:spPr/>
    </dgm:pt>
    <dgm:pt modelId="{63BE06BC-2A4E-4D92-ACCF-F4ED1295D596}" type="pres">
      <dgm:prSet presAssocID="{73875AAD-8E13-4DAD-BDFA-27777E064E81}" presName="composite" presStyleCnt="0"/>
      <dgm:spPr/>
    </dgm:pt>
    <dgm:pt modelId="{AD3DA9E0-0464-45B6-8628-9304327B5FCF}" type="pres">
      <dgm:prSet presAssocID="{73875AAD-8E13-4DAD-BDFA-27777E064E81}" presName="LShape" presStyleLbl="alignNode1" presStyleIdx="2" presStyleCnt="7" custLinFactNeighborX="1387" custLinFactNeighborY="0"/>
      <dgm:spPr>
        <a:solidFill>
          <a:srgbClr val="FF33CC"/>
        </a:solidFill>
      </dgm:spPr>
    </dgm:pt>
    <dgm:pt modelId="{D2C30855-2242-4D61-9D14-F899DE687F68}" type="pres">
      <dgm:prSet presAssocID="{73875AAD-8E13-4DAD-BDFA-27777E064E81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03A13108-C657-4860-A881-D14BE904336B}" type="pres">
      <dgm:prSet presAssocID="{73875AAD-8E13-4DAD-BDFA-27777E064E81}" presName="Triangle" presStyleLbl="alignNode1" presStyleIdx="3" presStyleCnt="7"/>
      <dgm:spPr/>
    </dgm:pt>
    <dgm:pt modelId="{76D3FA2F-34E2-4882-BE33-754BF6E855AC}" type="pres">
      <dgm:prSet presAssocID="{F285C7BD-AC72-4E63-9433-519A857B89A9}" presName="sibTrans" presStyleCnt="0"/>
      <dgm:spPr/>
    </dgm:pt>
    <dgm:pt modelId="{F27269AA-03DB-4606-B932-4441B8AC9451}" type="pres">
      <dgm:prSet presAssocID="{F285C7BD-AC72-4E63-9433-519A857B89A9}" presName="space" presStyleCnt="0"/>
      <dgm:spPr/>
    </dgm:pt>
    <dgm:pt modelId="{069E1204-7088-4154-93E8-B7BADCDB5ECC}" type="pres">
      <dgm:prSet presAssocID="{ABDECDC6-5D1C-4E3D-8ABC-EAEC56C84F43}" presName="composite" presStyleCnt="0"/>
      <dgm:spPr/>
    </dgm:pt>
    <dgm:pt modelId="{95704BA0-7FF7-4C42-AF4A-2BC6433F7FDF}" type="pres">
      <dgm:prSet presAssocID="{ABDECDC6-5D1C-4E3D-8ABC-EAEC56C84F43}" presName="LShape" presStyleLbl="alignNode1" presStyleIdx="4" presStyleCnt="7"/>
      <dgm:spPr/>
    </dgm:pt>
    <dgm:pt modelId="{47354164-BDAB-400D-B64E-B576149956F0}" type="pres">
      <dgm:prSet presAssocID="{ABDECDC6-5D1C-4E3D-8ABC-EAEC56C84F43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649C474E-7B11-45EF-9A2C-0025C5E56AB0}" type="pres">
      <dgm:prSet presAssocID="{ABDECDC6-5D1C-4E3D-8ABC-EAEC56C84F43}" presName="Triangle" presStyleLbl="alignNode1" presStyleIdx="5" presStyleCnt="7"/>
      <dgm:spPr/>
    </dgm:pt>
    <dgm:pt modelId="{3B9133C7-1CE1-4BC2-8A67-B95BC6F02FCF}" type="pres">
      <dgm:prSet presAssocID="{94F11708-E10E-4201-9F2B-FDFC6A2AFFDD}" presName="sibTrans" presStyleCnt="0"/>
      <dgm:spPr/>
    </dgm:pt>
    <dgm:pt modelId="{598345B5-FD70-4DB8-BCCE-0E07F4451438}" type="pres">
      <dgm:prSet presAssocID="{94F11708-E10E-4201-9F2B-FDFC6A2AFFDD}" presName="space" presStyleCnt="0"/>
      <dgm:spPr/>
    </dgm:pt>
    <dgm:pt modelId="{B3C1BF09-2C6A-445E-9A22-D2A6F479A929}" type="pres">
      <dgm:prSet presAssocID="{B8BF8DAF-1B5A-48FF-917A-482AA3478DDE}" presName="composite" presStyleCnt="0"/>
      <dgm:spPr/>
    </dgm:pt>
    <dgm:pt modelId="{3A524690-6C8D-4906-B333-153B5480F706}" type="pres">
      <dgm:prSet presAssocID="{B8BF8DAF-1B5A-48FF-917A-482AA3478DDE}" presName="LShape" presStyleLbl="alignNode1" presStyleIdx="6" presStyleCnt="7" custLinFactNeighborY="0"/>
      <dgm:spPr>
        <a:solidFill>
          <a:schemeClr val="accent2">
            <a:lumMod val="75000"/>
          </a:schemeClr>
        </a:solidFill>
      </dgm:spPr>
    </dgm:pt>
    <dgm:pt modelId="{D373A500-2F72-40F2-8F7D-BA6CDFBE5C90}" type="pres">
      <dgm:prSet presAssocID="{B8BF8DAF-1B5A-48FF-917A-482AA3478DDE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C478CC19-2125-473A-89CD-4987834E7B55}" type="presOf" srcId="{B8BF8DAF-1B5A-48FF-917A-482AA3478DDE}" destId="{D373A500-2F72-40F2-8F7D-BA6CDFBE5C90}" srcOrd="0" destOrd="0" presId="urn:microsoft.com/office/officeart/2009/3/layout/StepUpProcess"/>
    <dgm:cxn modelId="{21DA342A-7A61-4243-9EC9-2EFAE7D70B9A}" srcId="{B594F436-29BD-4F73-B8E6-3E1BC7720EC8}" destId="{ABDECDC6-5D1C-4E3D-8ABC-EAEC56C84F43}" srcOrd="2" destOrd="0" parTransId="{8E2BE972-B9D9-40F0-845D-6A6A495EAE0C}" sibTransId="{94F11708-E10E-4201-9F2B-FDFC6A2AFFDD}"/>
    <dgm:cxn modelId="{4E413B2F-94A0-40D0-BD61-AD344A1EA186}" srcId="{B594F436-29BD-4F73-B8E6-3E1BC7720EC8}" destId="{73875AAD-8E13-4DAD-BDFA-27777E064E81}" srcOrd="1" destOrd="0" parTransId="{9DAD1672-2E66-4E6E-B19A-ECC9E18C85E1}" sibTransId="{F285C7BD-AC72-4E63-9433-519A857B89A9}"/>
    <dgm:cxn modelId="{A4E3EA35-1AB6-4FD8-9BC2-67B79DFE6B28}" type="presOf" srcId="{B594F436-29BD-4F73-B8E6-3E1BC7720EC8}" destId="{272D2C67-C7E5-437E-9C63-D3A43171DCBD}" srcOrd="0" destOrd="0" presId="urn:microsoft.com/office/officeart/2009/3/layout/StepUpProcess"/>
    <dgm:cxn modelId="{091AF83D-A6EA-483D-A890-8740CAFBF8FB}" type="presOf" srcId="{899F4D7D-1725-4FD1-A8D3-F1B90B55AC88}" destId="{671ACAB9-ED69-46F8-9D33-9D2FE84C86DE}" srcOrd="0" destOrd="0" presId="urn:microsoft.com/office/officeart/2009/3/layout/StepUpProcess"/>
    <dgm:cxn modelId="{32774296-5CCF-4AED-A27C-3FCCD3EC51E6}" type="presOf" srcId="{ABDECDC6-5D1C-4E3D-8ABC-EAEC56C84F43}" destId="{47354164-BDAB-400D-B64E-B576149956F0}" srcOrd="0" destOrd="0" presId="urn:microsoft.com/office/officeart/2009/3/layout/StepUpProcess"/>
    <dgm:cxn modelId="{902408A9-D0F2-425C-B345-E18C4133CBD9}" type="presOf" srcId="{73875AAD-8E13-4DAD-BDFA-27777E064E81}" destId="{D2C30855-2242-4D61-9D14-F899DE687F68}" srcOrd="0" destOrd="0" presId="urn:microsoft.com/office/officeart/2009/3/layout/StepUpProcess"/>
    <dgm:cxn modelId="{C0EE2DE5-7B75-4D0D-9BA0-6F291490E5B0}" srcId="{B594F436-29BD-4F73-B8E6-3E1BC7720EC8}" destId="{B8BF8DAF-1B5A-48FF-917A-482AA3478DDE}" srcOrd="3" destOrd="0" parTransId="{BE61FFC9-ABE0-4AB7-A64E-48C965527B8C}" sibTransId="{1A56E2F7-C646-41F4-A26E-656C5735F931}"/>
    <dgm:cxn modelId="{5598CCF2-AFE3-4CC2-954F-4824D4136A48}" srcId="{B594F436-29BD-4F73-B8E6-3E1BC7720EC8}" destId="{899F4D7D-1725-4FD1-A8D3-F1B90B55AC88}" srcOrd="0" destOrd="0" parTransId="{8C209AA5-E033-4D0C-B1CF-9A311358CD91}" sibTransId="{B8DA2DB1-1440-4AB5-BE58-63C3BB07EB65}"/>
    <dgm:cxn modelId="{9A5E3533-D394-43DC-AFBF-6D132EA86A7C}" type="presParOf" srcId="{272D2C67-C7E5-437E-9C63-D3A43171DCBD}" destId="{4BE9D2EF-79FD-408F-A94A-5FA6835314D6}" srcOrd="0" destOrd="0" presId="urn:microsoft.com/office/officeart/2009/3/layout/StepUpProcess"/>
    <dgm:cxn modelId="{D120DE1D-B7D1-483A-9644-593AD536310B}" type="presParOf" srcId="{4BE9D2EF-79FD-408F-A94A-5FA6835314D6}" destId="{F1145211-99BF-4B58-BE62-55C50846E9FE}" srcOrd="0" destOrd="0" presId="urn:microsoft.com/office/officeart/2009/3/layout/StepUpProcess"/>
    <dgm:cxn modelId="{642E9784-735A-4804-A943-D5EDC881C055}" type="presParOf" srcId="{4BE9D2EF-79FD-408F-A94A-5FA6835314D6}" destId="{671ACAB9-ED69-46F8-9D33-9D2FE84C86DE}" srcOrd="1" destOrd="0" presId="urn:microsoft.com/office/officeart/2009/3/layout/StepUpProcess"/>
    <dgm:cxn modelId="{DDE200B7-5214-48F5-BF19-AE7A28A4064E}" type="presParOf" srcId="{4BE9D2EF-79FD-408F-A94A-5FA6835314D6}" destId="{9741C926-F17D-4045-8A1A-D7DE37AEE269}" srcOrd="2" destOrd="0" presId="urn:microsoft.com/office/officeart/2009/3/layout/StepUpProcess"/>
    <dgm:cxn modelId="{36590A83-8A96-4624-AA72-253D1D84839F}" type="presParOf" srcId="{272D2C67-C7E5-437E-9C63-D3A43171DCBD}" destId="{7F8EC77C-18EB-43BE-AAB6-00CA908D3231}" srcOrd="1" destOrd="0" presId="urn:microsoft.com/office/officeart/2009/3/layout/StepUpProcess"/>
    <dgm:cxn modelId="{B21902B5-B91B-470F-B451-25C868ED7673}" type="presParOf" srcId="{7F8EC77C-18EB-43BE-AAB6-00CA908D3231}" destId="{DD30FEA4-B92A-4EFD-AB5E-A28F51DD523F}" srcOrd="0" destOrd="0" presId="urn:microsoft.com/office/officeart/2009/3/layout/StepUpProcess"/>
    <dgm:cxn modelId="{C4A736A9-7C55-4283-A7FE-6A6AE9AF6969}" type="presParOf" srcId="{272D2C67-C7E5-437E-9C63-D3A43171DCBD}" destId="{63BE06BC-2A4E-4D92-ACCF-F4ED1295D596}" srcOrd="2" destOrd="0" presId="urn:microsoft.com/office/officeart/2009/3/layout/StepUpProcess"/>
    <dgm:cxn modelId="{4063A574-515B-4DF4-9E87-06346B67C862}" type="presParOf" srcId="{63BE06BC-2A4E-4D92-ACCF-F4ED1295D596}" destId="{AD3DA9E0-0464-45B6-8628-9304327B5FCF}" srcOrd="0" destOrd="0" presId="urn:microsoft.com/office/officeart/2009/3/layout/StepUpProcess"/>
    <dgm:cxn modelId="{2D7EDDCC-423D-443C-85C8-D90C95A471CC}" type="presParOf" srcId="{63BE06BC-2A4E-4D92-ACCF-F4ED1295D596}" destId="{D2C30855-2242-4D61-9D14-F899DE687F68}" srcOrd="1" destOrd="0" presId="urn:microsoft.com/office/officeart/2009/3/layout/StepUpProcess"/>
    <dgm:cxn modelId="{6D26966A-B456-4099-9F5B-8BF8DEE73087}" type="presParOf" srcId="{63BE06BC-2A4E-4D92-ACCF-F4ED1295D596}" destId="{03A13108-C657-4860-A881-D14BE904336B}" srcOrd="2" destOrd="0" presId="urn:microsoft.com/office/officeart/2009/3/layout/StepUpProcess"/>
    <dgm:cxn modelId="{1635EE56-BE42-446B-8CF6-46F0821B1151}" type="presParOf" srcId="{272D2C67-C7E5-437E-9C63-D3A43171DCBD}" destId="{76D3FA2F-34E2-4882-BE33-754BF6E855AC}" srcOrd="3" destOrd="0" presId="urn:microsoft.com/office/officeart/2009/3/layout/StepUpProcess"/>
    <dgm:cxn modelId="{7133068D-EC15-44C3-8A3F-EB9A89E441E4}" type="presParOf" srcId="{76D3FA2F-34E2-4882-BE33-754BF6E855AC}" destId="{F27269AA-03DB-4606-B932-4441B8AC9451}" srcOrd="0" destOrd="0" presId="urn:microsoft.com/office/officeart/2009/3/layout/StepUpProcess"/>
    <dgm:cxn modelId="{1F052AB3-E23A-448A-9068-F8AEE7518554}" type="presParOf" srcId="{272D2C67-C7E5-437E-9C63-D3A43171DCBD}" destId="{069E1204-7088-4154-93E8-B7BADCDB5ECC}" srcOrd="4" destOrd="0" presId="urn:microsoft.com/office/officeart/2009/3/layout/StepUpProcess"/>
    <dgm:cxn modelId="{0947B883-2822-4B13-8768-3A792CBD4B48}" type="presParOf" srcId="{069E1204-7088-4154-93E8-B7BADCDB5ECC}" destId="{95704BA0-7FF7-4C42-AF4A-2BC6433F7FDF}" srcOrd="0" destOrd="0" presId="urn:microsoft.com/office/officeart/2009/3/layout/StepUpProcess"/>
    <dgm:cxn modelId="{82BAC493-FDC0-407D-9256-F52A0367CA10}" type="presParOf" srcId="{069E1204-7088-4154-93E8-B7BADCDB5ECC}" destId="{47354164-BDAB-400D-B64E-B576149956F0}" srcOrd="1" destOrd="0" presId="urn:microsoft.com/office/officeart/2009/3/layout/StepUpProcess"/>
    <dgm:cxn modelId="{748B6877-3858-472A-8653-9C21ECA280C9}" type="presParOf" srcId="{069E1204-7088-4154-93E8-B7BADCDB5ECC}" destId="{649C474E-7B11-45EF-9A2C-0025C5E56AB0}" srcOrd="2" destOrd="0" presId="urn:microsoft.com/office/officeart/2009/3/layout/StepUpProcess"/>
    <dgm:cxn modelId="{46782381-9F00-496F-A0D5-8663FB0AADF6}" type="presParOf" srcId="{272D2C67-C7E5-437E-9C63-D3A43171DCBD}" destId="{3B9133C7-1CE1-4BC2-8A67-B95BC6F02FCF}" srcOrd="5" destOrd="0" presId="urn:microsoft.com/office/officeart/2009/3/layout/StepUpProcess"/>
    <dgm:cxn modelId="{B625FFD2-7B5E-4E0B-81A2-328AA9FA1822}" type="presParOf" srcId="{3B9133C7-1CE1-4BC2-8A67-B95BC6F02FCF}" destId="{598345B5-FD70-4DB8-BCCE-0E07F4451438}" srcOrd="0" destOrd="0" presId="urn:microsoft.com/office/officeart/2009/3/layout/StepUpProcess"/>
    <dgm:cxn modelId="{57B0D676-31F5-4E4D-8176-E25A046C1495}" type="presParOf" srcId="{272D2C67-C7E5-437E-9C63-D3A43171DCBD}" destId="{B3C1BF09-2C6A-445E-9A22-D2A6F479A929}" srcOrd="6" destOrd="0" presId="urn:microsoft.com/office/officeart/2009/3/layout/StepUpProcess"/>
    <dgm:cxn modelId="{6F58A381-A807-461A-A162-0553D2BE071D}" type="presParOf" srcId="{B3C1BF09-2C6A-445E-9A22-D2A6F479A929}" destId="{3A524690-6C8D-4906-B333-153B5480F706}" srcOrd="0" destOrd="0" presId="urn:microsoft.com/office/officeart/2009/3/layout/StepUpProcess"/>
    <dgm:cxn modelId="{0285BA1E-7F60-42C8-918E-A5674E672E02}" type="presParOf" srcId="{B3C1BF09-2C6A-445E-9A22-D2A6F479A929}" destId="{D373A500-2F72-40F2-8F7D-BA6CDFBE5C9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145211-99BF-4B58-BE62-55C50846E9FE}">
      <dsp:nvSpPr>
        <dsp:cNvPr id="0" name=""/>
        <dsp:cNvSpPr/>
      </dsp:nvSpPr>
      <dsp:spPr>
        <a:xfrm rot="5400000">
          <a:off x="485981" y="1604301"/>
          <a:ext cx="1463642" cy="2435467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1ACAB9-ED69-46F8-9D33-9D2FE84C86DE}">
      <dsp:nvSpPr>
        <dsp:cNvPr id="0" name=""/>
        <dsp:cNvSpPr/>
      </dsp:nvSpPr>
      <dsp:spPr>
        <a:xfrm>
          <a:off x="241663" y="2331981"/>
          <a:ext cx="2198753" cy="1927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EARLY GROWTH STAGE 15 TO 20  DAYS</a:t>
          </a:r>
          <a:endParaRPr lang="en-IN" sz="21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241663" y="2331981"/>
        <a:ext cx="2198753" cy="1927336"/>
      </dsp:txXfrm>
    </dsp:sp>
    <dsp:sp modelId="{9741C926-F17D-4045-8A1A-D7DE37AEE269}">
      <dsp:nvSpPr>
        <dsp:cNvPr id="0" name=""/>
        <dsp:cNvSpPr/>
      </dsp:nvSpPr>
      <dsp:spPr>
        <a:xfrm>
          <a:off x="2025558" y="1424999"/>
          <a:ext cx="414859" cy="414859"/>
        </a:xfrm>
        <a:prstGeom prst="triangle">
          <a:avLst>
            <a:gd name="adj" fmla="val 100000"/>
          </a:avLst>
        </a:prstGeom>
        <a:solidFill>
          <a:schemeClr val="accent4">
            <a:hueOff val="1732615"/>
            <a:satOff val="-7995"/>
            <a:lumOff val="294"/>
            <a:alphaOff val="0"/>
          </a:schemeClr>
        </a:solidFill>
        <a:ln w="12700" cap="flat" cmpd="sng" algn="ctr">
          <a:solidFill>
            <a:schemeClr val="accent4">
              <a:hueOff val="1732615"/>
              <a:satOff val="-7995"/>
              <a:lumOff val="2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3DA9E0-0464-45B6-8628-9304327B5FCF}">
      <dsp:nvSpPr>
        <dsp:cNvPr id="0" name=""/>
        <dsp:cNvSpPr/>
      </dsp:nvSpPr>
      <dsp:spPr>
        <a:xfrm rot="5400000">
          <a:off x="3211466" y="938236"/>
          <a:ext cx="1463642" cy="2435467"/>
        </a:xfrm>
        <a:prstGeom prst="corner">
          <a:avLst>
            <a:gd name="adj1" fmla="val 16120"/>
            <a:gd name="adj2" fmla="val 16110"/>
          </a:avLst>
        </a:prstGeom>
        <a:solidFill>
          <a:srgbClr val="FF33CC"/>
        </a:solidFill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C30855-2242-4D61-9D14-F899DE687F68}">
      <dsp:nvSpPr>
        <dsp:cNvPr id="0" name=""/>
        <dsp:cNvSpPr/>
      </dsp:nvSpPr>
      <dsp:spPr>
        <a:xfrm>
          <a:off x="2933368" y="1665916"/>
          <a:ext cx="2198753" cy="1927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FLOWERING STAGE 35 TO 45 DAYS</a:t>
          </a:r>
        </a:p>
      </dsp:txBody>
      <dsp:txXfrm>
        <a:off x="2933368" y="1665916"/>
        <a:ext cx="2198753" cy="1927336"/>
      </dsp:txXfrm>
    </dsp:sp>
    <dsp:sp modelId="{03A13108-C657-4860-A881-D14BE904336B}">
      <dsp:nvSpPr>
        <dsp:cNvPr id="0" name=""/>
        <dsp:cNvSpPr/>
      </dsp:nvSpPr>
      <dsp:spPr>
        <a:xfrm>
          <a:off x="4717262" y="758934"/>
          <a:ext cx="414859" cy="414859"/>
        </a:xfrm>
        <a:prstGeom prst="triangle">
          <a:avLst>
            <a:gd name="adj" fmla="val 10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704BA0-7FF7-4C42-AF4A-2BC6433F7FDF}">
      <dsp:nvSpPr>
        <dsp:cNvPr id="0" name=""/>
        <dsp:cNvSpPr/>
      </dsp:nvSpPr>
      <dsp:spPr>
        <a:xfrm rot="5400000">
          <a:off x="5869390" y="272171"/>
          <a:ext cx="1463642" cy="2435467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354164-BDAB-400D-B64E-B576149956F0}">
      <dsp:nvSpPr>
        <dsp:cNvPr id="0" name=""/>
        <dsp:cNvSpPr/>
      </dsp:nvSpPr>
      <dsp:spPr>
        <a:xfrm>
          <a:off x="5625072" y="999851"/>
          <a:ext cx="2198753" cy="1927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POD SETTING STAGE 55 TO 60 DAYS</a:t>
          </a:r>
        </a:p>
      </dsp:txBody>
      <dsp:txXfrm>
        <a:off x="5625072" y="999851"/>
        <a:ext cx="2198753" cy="1927336"/>
      </dsp:txXfrm>
    </dsp:sp>
    <dsp:sp modelId="{649C474E-7B11-45EF-9A2C-0025C5E56AB0}">
      <dsp:nvSpPr>
        <dsp:cNvPr id="0" name=""/>
        <dsp:cNvSpPr/>
      </dsp:nvSpPr>
      <dsp:spPr>
        <a:xfrm>
          <a:off x="7408967" y="92869"/>
          <a:ext cx="414859" cy="414859"/>
        </a:xfrm>
        <a:prstGeom prst="triangle">
          <a:avLst>
            <a:gd name="adj" fmla="val 100000"/>
          </a:avLst>
        </a:prstGeom>
        <a:solidFill>
          <a:schemeClr val="accent4">
            <a:hueOff val="8663077"/>
            <a:satOff val="-39973"/>
            <a:lumOff val="1471"/>
            <a:alphaOff val="0"/>
          </a:schemeClr>
        </a:solidFill>
        <a:ln w="12700" cap="flat" cmpd="sng" algn="ctr">
          <a:solidFill>
            <a:schemeClr val="accent4">
              <a:hueOff val="8663077"/>
              <a:satOff val="-39973"/>
              <a:lumOff val="1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524690-6C8D-4906-B333-153B5480F706}">
      <dsp:nvSpPr>
        <dsp:cNvPr id="0" name=""/>
        <dsp:cNvSpPr/>
      </dsp:nvSpPr>
      <dsp:spPr>
        <a:xfrm rot="5400000">
          <a:off x="8561095" y="-393893"/>
          <a:ext cx="1463642" cy="243546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73A500-2F72-40F2-8F7D-BA6CDFBE5C90}">
      <dsp:nvSpPr>
        <dsp:cNvPr id="0" name=""/>
        <dsp:cNvSpPr/>
      </dsp:nvSpPr>
      <dsp:spPr>
        <a:xfrm>
          <a:off x="8316776" y="333786"/>
          <a:ext cx="2198753" cy="1927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POD DEVELOPMENT AND MATYRITY 75 TO 90 DAYS</a:t>
          </a:r>
        </a:p>
      </dsp:txBody>
      <dsp:txXfrm>
        <a:off x="8316776" y="333786"/>
        <a:ext cx="2198753" cy="19273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4E44C-60C8-490A-92A1-98D9592A72F5}" type="datetimeFigureOut">
              <a:rPr lang="en-IN" smtClean="0"/>
              <a:t>12-04-2026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D12AD1-59E9-4246-AABE-2BC49868AE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0366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12AD1-59E9-4246-AABE-2BC49868AE64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26492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FBAA7-B90A-4F8C-AA88-5FEA57BF5B0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277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12AD1-59E9-4246-AABE-2BC49868AE64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06835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12AD1-59E9-4246-AABE-2BC49868AE64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55937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12AD1-59E9-4246-AABE-2BC49868AE64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9256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12AD1-59E9-4246-AABE-2BC49868AE64}" type="slidenum">
              <a:rPr lang="en-IN" smtClean="0"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37755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12AD1-59E9-4246-AABE-2BC49868AE64}" type="slidenum">
              <a:rPr lang="en-IN" smtClean="0"/>
              <a:t>32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9699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12AD1-59E9-4246-AABE-2BC49868AE64}" type="slidenum">
              <a:rPr lang="en-IN" smtClean="0"/>
              <a:t>33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25431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373D2-0CFB-455C-88CD-3A2D9E8D1BE3}" type="datetimeFigureOut">
              <a:rPr lang="en-IN" smtClean="0"/>
              <a:t>12-04-2026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46E9-150E-477E-8DE9-F3227064D2F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15714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373D2-0CFB-455C-88CD-3A2D9E8D1BE3}" type="datetimeFigureOut">
              <a:rPr lang="en-IN" smtClean="0"/>
              <a:t>12-04-2026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46E9-150E-477E-8DE9-F3227064D2F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87188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373D2-0CFB-455C-88CD-3A2D9E8D1BE3}" type="datetimeFigureOut">
              <a:rPr lang="en-IN" smtClean="0"/>
              <a:t>12-04-2026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46E9-150E-477E-8DE9-F3227064D2F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91901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373D2-0CFB-455C-88CD-3A2D9E8D1BE3}" type="datetimeFigureOut">
              <a:rPr lang="en-IN" smtClean="0"/>
              <a:t>12-04-2026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46E9-150E-477E-8DE9-F3227064D2F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95401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373D2-0CFB-455C-88CD-3A2D9E8D1BE3}" type="datetimeFigureOut">
              <a:rPr lang="en-IN" smtClean="0"/>
              <a:t>12-04-2026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46E9-150E-477E-8DE9-F3227064D2F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64518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373D2-0CFB-455C-88CD-3A2D9E8D1BE3}" type="datetimeFigureOut">
              <a:rPr lang="en-IN" smtClean="0"/>
              <a:t>12-04-2026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46E9-150E-477E-8DE9-F3227064D2F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4128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373D2-0CFB-455C-88CD-3A2D9E8D1BE3}" type="datetimeFigureOut">
              <a:rPr lang="en-IN" smtClean="0"/>
              <a:t>12-04-2026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46E9-150E-477E-8DE9-F3227064D2F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00386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373D2-0CFB-455C-88CD-3A2D9E8D1BE3}" type="datetimeFigureOut">
              <a:rPr lang="en-IN" smtClean="0"/>
              <a:t>12-04-2026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46E9-150E-477E-8DE9-F3227064D2F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78130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373D2-0CFB-455C-88CD-3A2D9E8D1BE3}" type="datetimeFigureOut">
              <a:rPr lang="en-IN" smtClean="0"/>
              <a:t>12-04-2026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46E9-150E-477E-8DE9-F3227064D2F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078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373D2-0CFB-455C-88CD-3A2D9E8D1BE3}" type="datetimeFigureOut">
              <a:rPr lang="en-IN" smtClean="0"/>
              <a:t>12-04-2026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46E9-150E-477E-8DE9-F3227064D2F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17358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373D2-0CFB-455C-88CD-3A2D9E8D1BE3}" type="datetimeFigureOut">
              <a:rPr lang="en-IN" smtClean="0"/>
              <a:t>12-04-2026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46E9-150E-477E-8DE9-F3227064D2F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818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373D2-0CFB-455C-88CD-3A2D9E8D1BE3}" type="datetimeFigureOut">
              <a:rPr lang="en-IN" smtClean="0"/>
              <a:t>12-04-2026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646E9-150E-477E-8DE9-F3227064D2F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2955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 /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9.jpe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 /><Relationship Id="rId2" Type="http://schemas.openxmlformats.org/officeDocument/2006/relationships/image" Target="../media/image10.jp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12.jpeg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14.jpe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 /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4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4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4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 /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4.xml" /><Relationship Id="rId5" Type="http://schemas.openxmlformats.org/officeDocument/2006/relationships/image" Target="../media/image24.jpeg" /><Relationship Id="rId4" Type="http://schemas.openxmlformats.org/officeDocument/2006/relationships/image" Target="../media/image23.jpe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file:///D:\&#2358;&#2375;&#2340;&#2368;&#2330;&#2375;%20&#2354;&#2375;&#2326;\SOYA%20SANJIVANI%20FPP%20PHOTOS\Ravindra%20Devarvade%202.jpg" TargetMode="External" /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4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 /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4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 /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5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 /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4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38.jpeg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 /><Relationship Id="rId2" Type="http://schemas.openxmlformats.org/officeDocument/2006/relationships/image" Target="../media/image39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3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5.emf" /><Relationship Id="rId1" Type="http://schemas.openxmlformats.org/officeDocument/2006/relationships/slideLayout" Target="../slideLayouts/slideLayout4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878" y="841213"/>
            <a:ext cx="10161036" cy="2125922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 “</a:t>
            </a:r>
            <a:r>
              <a:rPr lang="en-US" sz="6600" b="1" dirty="0">
                <a:solidFill>
                  <a:srgbClr val="FF0000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Soya Enhancer</a:t>
            </a:r>
            <a:r>
              <a:rPr lang="en-US" dirty="0">
                <a:solidFill>
                  <a:srgbClr val="FF0000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” </a:t>
            </a:r>
            <a:b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</a:b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Farmers Participatory Program of Soyabean Research </a:t>
            </a:r>
            <a:b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IN" sz="3900" b="1" dirty="0">
              <a:solidFill>
                <a:srgbClr val="0000CC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821" y="3132306"/>
            <a:ext cx="12114179" cy="2840477"/>
          </a:xfrm>
        </p:spPr>
        <p:txBody>
          <a:bodyPr>
            <a:normAutofit fontScale="92500" lnSpcReduction="10000"/>
          </a:bodyPr>
          <a:lstStyle/>
          <a:p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sz="35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M. Jamadagni</a:t>
            </a:r>
            <a:r>
              <a:rPr lang="en-US" sz="35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 P. Patil</a:t>
            </a:r>
            <a:r>
              <a:rPr lang="en-US" sz="35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5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Dipak Wangikar</a:t>
            </a:r>
            <a:r>
              <a:rPr lang="en-US" sz="35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900" b="1" baseline="30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b="1" baseline="30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Crop Physiologist and E.C. Member, MACS, Pune.  </a:t>
            </a:r>
          </a:p>
          <a:p>
            <a:pPr algn="ctr"/>
            <a:r>
              <a:rPr lang="en-US" sz="30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 Head, Department of Agronomy,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BSKKV,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Dapoli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0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Progressive farmer,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Talasande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Kolhapur</a:t>
            </a:r>
          </a:p>
          <a:p>
            <a:pPr algn="ctr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Authors are members of IRDE, PUNE</a:t>
            </a:r>
          </a:p>
          <a:p>
            <a:pPr algn="ctr"/>
            <a:endParaRPr lang="en-IN" sz="28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304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118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Soya Enhancer on Farmers Fields 2024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Farmer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 I, II, III and IV</a:t>
            </a:r>
            <a:endParaRPr lang="en-IN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407401"/>
              </p:ext>
            </p:extLst>
          </p:nvPr>
        </p:nvGraphicFramePr>
        <p:xfrm>
          <a:off x="838200" y="1396255"/>
          <a:ext cx="10449243" cy="49950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7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8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58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Treatment 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Parameters for</a:t>
                      </a:r>
                    </a:p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Yield q/acre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1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Agharkar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Res.Ins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Pune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2</a:t>
                      </a:r>
                    </a:p>
                    <a:p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Kisan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Bharati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Gadhinglaj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3</a:t>
                      </a:r>
                      <a:r>
                        <a:rPr lang="en-US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IRDE, Surya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Sanstha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4</a:t>
                      </a:r>
                    </a:p>
                    <a:p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Prayag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Group 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farmers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rowSpan="5">
                  <a:txBody>
                    <a:bodyPr/>
                    <a:lstStyle/>
                    <a:p>
                      <a:pPr algn="ctr"/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</a:t>
                      </a:r>
                    </a:p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SOYA ENHANCER 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Highest yield 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17.75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17.50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13.37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13.38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14.26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14.59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Variance</a:t>
                      </a:r>
                      <a:r>
                        <a:rPr lang="en-US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3.81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6.96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10.20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SD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1.95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2.63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3.19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1.67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14.60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19.73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22.38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11.43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Withou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</a:t>
                      </a:r>
                    </a:p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SOYA ENHANCER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7.24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7.06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7.75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Variance</a:t>
                      </a:r>
                      <a:r>
                        <a:rPr lang="en-US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2.59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4.29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6.31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SD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1.60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2.07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2.51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1.22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6610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19.98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28.60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35 59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15.81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6610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Yield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Enhancement</a:t>
                      </a:r>
                      <a:endParaRPr lang="en-IN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72.12 %</a:t>
                      </a:r>
                      <a:endParaRPr lang="en-IN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84.8 %</a:t>
                      </a:r>
                      <a:endParaRPr lang="en-IN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101.9 %</a:t>
                      </a:r>
                      <a:endParaRPr lang="en-IN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88.25 %</a:t>
                      </a:r>
                      <a:endParaRPr lang="en-IN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5932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548" y="3273125"/>
            <a:ext cx="4720046" cy="1538320"/>
          </a:xfrm>
        </p:spPr>
        <p:txBody>
          <a:bodyPr>
            <a:normAutofit fontScale="90000"/>
          </a:bodyPr>
          <a:lstStyle/>
          <a:p>
            <a:r>
              <a:rPr lang="en-US" dirty="0"/>
              <a:t>                                 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Profuse pod bearing  even on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 light soil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foliar sprays of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Soya Enhancer</a:t>
            </a:r>
            <a:endParaRPr lang="en-I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86" y="0"/>
            <a:ext cx="3098501" cy="690020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046"/>
            <a:ext cx="5181600" cy="233553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36" y="0"/>
            <a:ext cx="3089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09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772" y="4275272"/>
            <a:ext cx="5460274" cy="137659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Soya Enhancer demonstration on Farmers field at village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Hol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Th. Baramati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46" y="481478"/>
            <a:ext cx="5181600" cy="318350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19811"/>
            <a:ext cx="2883898" cy="640966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54309" y="1883555"/>
            <a:ext cx="6849291" cy="308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85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905" y="0"/>
            <a:ext cx="10100190" cy="89118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Soya Enhancer on Farmers Fields 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 V , VI, VII, and VIII</a:t>
            </a:r>
            <a:endParaRPr lang="en-IN" sz="3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0985119"/>
              </p:ext>
            </p:extLst>
          </p:nvPr>
        </p:nvGraphicFramePr>
        <p:xfrm>
          <a:off x="838200" y="998483"/>
          <a:ext cx="10515600" cy="52800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34521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Treatment  </a:t>
                      </a:r>
                      <a:endParaRPr lang="en-IN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Parameters</a:t>
                      </a:r>
                    </a:p>
                    <a:p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Yield q/acre</a:t>
                      </a:r>
                      <a:endParaRPr lang="en-IN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Group V </a:t>
                      </a:r>
                    </a:p>
                    <a:p>
                      <a:r>
                        <a:rPr lang="en-US" sz="1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Dnyan</a:t>
                      </a:r>
                      <a:r>
                        <a:rPr lang="en-US" sz="1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Hira</a:t>
                      </a:r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Chavare</a:t>
                      </a:r>
                      <a:endParaRPr lang="en-IN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Group VI </a:t>
                      </a:r>
                      <a:endParaRPr lang="en-IN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Sangali</a:t>
                      </a:r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Ashta</a:t>
                      </a:r>
                      <a:endParaRPr lang="en-IN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VII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Shirol</a:t>
                      </a:r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Narsobawadi</a:t>
                      </a:r>
                      <a:endParaRPr lang="en-IN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VIII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Vasagade-Sangali</a:t>
                      </a:r>
                      <a:endParaRPr lang="en-IN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194">
                <a:tc>
                  <a:txBody>
                    <a:bodyPr/>
                    <a:lstStyle/>
                    <a:p>
                      <a:pPr algn="ctr"/>
                      <a:endParaRPr lang="en-IN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 of farmers</a:t>
                      </a:r>
                      <a:endParaRPr lang="en-IN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450">
                <a:tc rowSpan="5">
                  <a:txBody>
                    <a:bodyPr/>
                    <a:lstStyle/>
                    <a:p>
                      <a:pPr algn="ctr"/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</a:t>
                      </a:r>
                    </a:p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SOYA ENHANCER PLUS</a:t>
                      </a:r>
                      <a:endParaRPr lang="en-IN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Highest </a:t>
                      </a:r>
                      <a:r>
                        <a:rPr lang="en-US" sz="1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yield </a:t>
                      </a:r>
                      <a:endParaRPr lang="en-IN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19.5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842">
                <a:tc vMerge="1">
                  <a:txBody>
                    <a:bodyPr/>
                    <a:lstStyle/>
                    <a:p>
                      <a:pPr algn="ctr"/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</a:t>
                      </a:r>
                      <a:endParaRPr lang="en-IN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12.15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16.58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14.85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15.35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351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Variance</a:t>
                      </a:r>
                      <a:r>
                        <a:rPr lang="en-US" sz="1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IN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4.86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7.06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8.94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4.78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SD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2.27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2.65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2.99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2.18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831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</a:t>
                      </a:r>
                      <a:endParaRPr lang="en-IN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18.16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16.03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20.15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14.24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965">
                <a:tc rowSpan="4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Without </a:t>
                      </a:r>
                    </a:p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SOYA ENHANCER</a:t>
                      </a:r>
                      <a:endParaRPr lang="en-IN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</a:t>
                      </a:r>
                      <a:endParaRPr lang="en-IN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5.68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8.08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6.34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10.2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7862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Variance</a:t>
                      </a:r>
                      <a:r>
                        <a:rPr lang="en-US" sz="1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IN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1.82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1.16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0.802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3.51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5820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SD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1.34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1.08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0.89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1.87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6871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23.76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13.36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14.12</a:t>
                      </a:r>
                      <a:endParaRPr lang="en-I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18.37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49182">
                <a:tc>
                  <a:txBody>
                    <a:bodyPr/>
                    <a:lstStyle/>
                    <a:p>
                      <a:pPr algn="ctr"/>
                      <a:endParaRPr lang="en-IN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Yield Enhancement</a:t>
                      </a:r>
                      <a:endParaRPr lang="en-IN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IN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113.90%</a:t>
                      </a:r>
                      <a:endParaRPr lang="en-IN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IN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86.70 %</a:t>
                      </a:r>
                      <a:endParaRPr lang="en-IN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IN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113.4%</a:t>
                      </a:r>
                      <a:endParaRPr lang="en-IN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IN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49.90 %</a:t>
                      </a:r>
                      <a:endParaRPr lang="en-IN"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9241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118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Soya Enhancer on Farmers Field 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Farmer Group IX,X</a:t>
            </a:r>
            <a:endParaRPr lang="en-I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371243"/>
              </p:ext>
            </p:extLst>
          </p:nvPr>
        </p:nvGraphicFramePr>
        <p:xfrm>
          <a:off x="1133166" y="1551273"/>
          <a:ext cx="8704516" cy="493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1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48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17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61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3477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Treatment 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Parameters</a:t>
                      </a:r>
                    </a:p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Yield q/acre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IX   </a:t>
                      </a: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Rahimatpur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X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Jinti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459">
                <a:tc>
                  <a:txBody>
                    <a:bodyPr/>
                    <a:lstStyle/>
                    <a:p>
                      <a:pPr algn="ctr"/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farmers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459">
                <a:tc rowSpan="5">
                  <a:txBody>
                    <a:bodyPr/>
                    <a:lstStyle/>
                    <a:p>
                      <a:pPr algn="ctr"/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</a:t>
                      </a:r>
                    </a:p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SOYA ENHANCER PLUS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Highest </a:t>
                      </a:r>
                      <a:r>
                        <a:rPr lang="en-US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yield 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987">
                <a:tc vMerge="1">
                  <a:txBody>
                    <a:bodyPr/>
                    <a:lstStyle/>
                    <a:p>
                      <a:pPr algn="ctr"/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14.11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11.68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6459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Variance</a:t>
                      </a:r>
                      <a:r>
                        <a:rPr lang="en-US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1.61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2.70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6459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SD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1.26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1.64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6459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9.0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14.08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6459">
                <a:tc rowSpan="4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Without </a:t>
                      </a:r>
                    </a:p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SOYA ENHANCER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6.88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6.55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6459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Variance</a:t>
                      </a:r>
                      <a:r>
                        <a:rPr lang="en-US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1.61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1.50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6459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SD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1,26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1.22 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6459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18.43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18.54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63477">
                <a:tc>
                  <a:txBody>
                    <a:bodyPr/>
                    <a:lstStyle/>
                    <a:p>
                      <a:pPr algn="ctr"/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Yield Enhancement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85.61 %</a:t>
                      </a:r>
                      <a:endParaRPr lang="en-IN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IN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82.46 %</a:t>
                      </a:r>
                      <a:endParaRPr lang="en-IN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4062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17578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Bumper  Yield of Soyabean in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Jinti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village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Dst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Satara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Sponsorer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Satara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District Central Co-Op Bank</a:t>
            </a:r>
            <a:endParaRPr lang="en-I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5" y="1681669"/>
            <a:ext cx="5734050" cy="4772026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024" y="1321017"/>
            <a:ext cx="7559237" cy="5499101"/>
          </a:xfrm>
        </p:spPr>
      </p:pic>
    </p:spTree>
    <p:extLst>
      <p:ext uri="{BB962C8B-B14F-4D97-AF65-F5344CB8AC3E}">
        <p14:creationId xmlns:p14="http://schemas.microsoft.com/office/powerpoint/2010/main" val="2361894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06669" y="10236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SOYA ENHANCER INDUCED 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PROFUSE BRANCHES, FLOWERS AND PODS</a:t>
            </a:r>
            <a:endParaRPr lang="en-I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95242"/>
            <a:ext cx="4695825" cy="5243671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975" y="1295242"/>
            <a:ext cx="5082059" cy="5243671"/>
          </a:xfrm>
        </p:spPr>
      </p:pic>
    </p:spTree>
    <p:extLst>
      <p:ext uri="{BB962C8B-B14F-4D97-AF65-F5344CB8AC3E}">
        <p14:creationId xmlns:p14="http://schemas.microsoft.com/office/powerpoint/2010/main" val="3060725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055" y="-88898"/>
            <a:ext cx="10515600" cy="167596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Profuse pod bearing by Soya Enhancer   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 descr="WhatsApp Image 2022-04-20 at 7.38.43 AM (4).jpeg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b="12370"/>
          <a:stretch/>
        </p:blipFill>
        <p:spPr>
          <a:xfrm>
            <a:off x="5948855" y="1120966"/>
            <a:ext cx="5759669" cy="5353310"/>
          </a:xfrm>
        </p:spPr>
      </p:pic>
      <p:pic>
        <p:nvPicPr>
          <p:cNvPr id="7" name="Content Placeholder 6" descr="WhatsApp Image 2022-04-20 at 7.38.43 AM (5).jpeg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5631" b="8976"/>
          <a:stretch/>
        </p:blipFill>
        <p:spPr>
          <a:xfrm>
            <a:off x="381000" y="1209636"/>
            <a:ext cx="5065986" cy="5134861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17579" y="6474276"/>
            <a:ext cx="4114800" cy="365125"/>
          </a:xfrm>
        </p:spPr>
        <p:txBody>
          <a:bodyPr/>
          <a:lstStyle/>
          <a:p>
            <a:r>
              <a:rPr lang="it-IT" dirty="0"/>
              <a:t>Dr. B. M. Jamadagni: 09422627762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493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0207" y="365125"/>
            <a:ext cx="11687503" cy="80152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Soya Enhancer 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 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Soya Enhancer</a:t>
            </a:r>
            <a:endParaRPr lang="en-IN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2" b="5074"/>
          <a:stretch/>
        </p:blipFill>
        <p:spPr>
          <a:xfrm>
            <a:off x="388883" y="1233491"/>
            <a:ext cx="4624551" cy="536508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877" y="1233492"/>
            <a:ext cx="4016092" cy="5783574"/>
          </a:xfrm>
        </p:spPr>
      </p:pic>
    </p:spTree>
    <p:extLst>
      <p:ext uri="{BB962C8B-B14F-4D97-AF65-F5344CB8AC3E}">
        <p14:creationId xmlns:p14="http://schemas.microsoft.com/office/powerpoint/2010/main" val="403912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566" y="270532"/>
            <a:ext cx="10515600" cy="891181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Soya Enhancer  on Farmers Field 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Farmers Group :Marathwada  </a:t>
            </a:r>
            <a:endParaRPr lang="en-I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3201469"/>
              </p:ext>
            </p:extLst>
          </p:nvPr>
        </p:nvGraphicFramePr>
        <p:xfrm>
          <a:off x="838199" y="1256310"/>
          <a:ext cx="9745717" cy="51523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6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0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02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9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491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5950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Treatment 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Parameters</a:t>
                      </a:r>
                    </a:p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Yield q/acre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XI</a:t>
                      </a:r>
                    </a:p>
                    <a:p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MarathwadaI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GroupXII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Marathwada</a:t>
                      </a:r>
                      <a:r>
                        <a:rPr lang="en-I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GroupXIII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Marathwadaiii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091">
                <a:tc>
                  <a:txBody>
                    <a:bodyPr/>
                    <a:lstStyle/>
                    <a:p>
                      <a:pPr algn="ctr"/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farmers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091">
                <a:tc rowSpan="5">
                  <a:txBody>
                    <a:bodyPr/>
                    <a:lstStyle/>
                    <a:p>
                      <a:pPr algn="ctr"/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</a:t>
                      </a:r>
                    </a:p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SOYA ENHANCER PLUS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Highest </a:t>
                      </a:r>
                      <a:r>
                        <a:rPr lang="en-US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yield 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18.20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857">
                <a:tc vMerge="1">
                  <a:txBody>
                    <a:bodyPr/>
                    <a:lstStyle/>
                    <a:p>
                      <a:pPr algn="ctr"/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15.11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14.68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12.25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2091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Variance</a:t>
                      </a:r>
                      <a:r>
                        <a:rPr lang="en-US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4.67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2.44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14.75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091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SD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2.16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1.56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3.84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2091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14.31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10.66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31.35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2091">
                <a:tc rowSpan="4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Without </a:t>
                      </a:r>
                    </a:p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SOYA ENHANCER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9.54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10.62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6.67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2091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Variance</a:t>
                      </a:r>
                      <a:r>
                        <a:rPr lang="en-US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1.97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9.98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2.42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2091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SD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1.40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3.16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1.55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9764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14.71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29.75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23.35</a:t>
                      </a:r>
                      <a:endParaRPr lang="en-IN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59500">
                <a:tc>
                  <a:txBody>
                    <a:bodyPr/>
                    <a:lstStyle/>
                    <a:p>
                      <a:pPr algn="ctr"/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Yield Enhancement</a:t>
                      </a:r>
                      <a:endParaRPr lang="en-IN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58.38%</a:t>
                      </a:r>
                      <a:endParaRPr lang="en-IN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38.22%</a:t>
                      </a:r>
                      <a:endParaRPr lang="en-IN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85.45%</a:t>
                      </a:r>
                      <a:endParaRPr lang="en-IN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1404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55396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              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             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SOYA  ENHANCER  DEFINED</a:t>
            </a:r>
            <a:endParaRPr lang="en-I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49663" y="1477030"/>
            <a:ext cx="11030146" cy="4848356"/>
          </a:xfrm>
        </p:spPr>
        <p:txBody>
          <a:bodyPr>
            <a:no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Stage Specific Foliar Spray of the Mixture of Following Components 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Soluble Mineral Nutrient Fertilizers viz. 19:19:19, 12:61:0, Potassium Schoenite, 13:0:45, Chelated Zinc, Chelated Ferrous and Boron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Plant Growth Regulators viz. IBA, Six BA, Mepiquat Chloride, Triacontenol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Systemic and Contact Insecticides and Fungicides </a:t>
            </a:r>
            <a:endParaRPr lang="en-I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179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47724" y="365125"/>
            <a:ext cx="10506075" cy="7778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 MUKUND KADAM, KAMEGAV DIST. LATUR 21 q /acre</a:t>
            </a:r>
          </a:p>
        </p:txBody>
      </p:sp>
      <p:pic>
        <p:nvPicPr>
          <p:cNvPr id="6" name="Content Placeholder 5" descr="WhatsApp Image 2022-04-20 at 7.38.42 AM.jpe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24034" y="1643050"/>
            <a:ext cx="4038600" cy="2500330"/>
          </a:xfrm>
        </p:spPr>
      </p:pic>
      <p:pic>
        <p:nvPicPr>
          <p:cNvPr id="10" name="Content Placeholder 9" descr="WhatsApp Image 2022-04-20 at 7.38.42 AM (4).jpe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62634" y="1543350"/>
            <a:ext cx="4038600" cy="1817370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Dr. B. M. Jamadagni: 09422627762</a:t>
            </a:r>
            <a:endParaRPr lang="en-US"/>
          </a:p>
        </p:txBody>
      </p:sp>
      <p:pic>
        <p:nvPicPr>
          <p:cNvPr id="7" name="Picture 6" descr="WhatsApp Image 2022-04-20 at 7.38.42 AM (3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034" y="3571876"/>
            <a:ext cx="3929058" cy="2946794"/>
          </a:xfrm>
          <a:prstGeom prst="rect">
            <a:avLst/>
          </a:prstGeom>
        </p:spPr>
      </p:pic>
      <p:pic>
        <p:nvPicPr>
          <p:cNvPr id="11" name="Picture 10" descr="WhatsApp Image 2022-04-20 at 7.38.42 AM (5).jpeg"/>
          <p:cNvPicPr>
            <a:picLocks noChangeAspect="1"/>
          </p:cNvPicPr>
          <p:nvPr/>
        </p:nvPicPr>
        <p:blipFill>
          <a:blip r:embed="rId5"/>
          <a:srcRect t="30058" r="5357" b="6996"/>
          <a:stretch>
            <a:fillRect/>
          </a:stretch>
        </p:blipFill>
        <p:spPr>
          <a:xfrm>
            <a:off x="6100706" y="3571876"/>
            <a:ext cx="4000528" cy="301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93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Marathwada Farmers At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Deola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Ambejogai</a:t>
            </a:r>
            <a:endParaRPr lang="en-I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821" y="1375327"/>
            <a:ext cx="9658461" cy="4845120"/>
          </a:xfrm>
        </p:spPr>
      </p:pic>
    </p:spTree>
    <p:extLst>
      <p:ext uri="{BB962C8B-B14F-4D97-AF65-F5344CB8AC3E}">
        <p14:creationId xmlns:p14="http://schemas.microsoft.com/office/powerpoint/2010/main" val="3853738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9488" y="365125"/>
            <a:ext cx="11919098" cy="1325563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MARATHWADA  FARMERS GROUP </a:t>
            </a:r>
            <a:endParaRPr lang="en-I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8" y="1717338"/>
            <a:ext cx="5860312" cy="3451165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360" y="1717338"/>
            <a:ext cx="5950226" cy="4004484"/>
          </a:xfrm>
        </p:spPr>
      </p:pic>
    </p:spTree>
    <p:extLst>
      <p:ext uri="{BB962C8B-B14F-4D97-AF65-F5344CB8AC3E}">
        <p14:creationId xmlns:p14="http://schemas.microsoft.com/office/powerpoint/2010/main" val="3999861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668079" y="88679"/>
            <a:ext cx="6477000" cy="149557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DEMONSTRATION AT R.C.S. COLLEGE OF AGRICULTURE, KOLHAPUR</a:t>
            </a:r>
            <a:endParaRPr lang="en-I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375" y="1230021"/>
            <a:ext cx="4391246" cy="5553551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163" y="242700"/>
            <a:ext cx="4286739" cy="6615300"/>
          </a:xfrm>
        </p:spPr>
      </p:pic>
    </p:spTree>
    <p:extLst>
      <p:ext uri="{BB962C8B-B14F-4D97-AF65-F5344CB8AC3E}">
        <p14:creationId xmlns:p14="http://schemas.microsoft.com/office/powerpoint/2010/main" val="2961097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708" y="121285"/>
            <a:ext cx="6668452" cy="1128395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9172826" y="1738778"/>
            <a:ext cx="3237548" cy="635317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PRAYAG GROUP, KAGAL </a:t>
            </a:r>
            <a:endParaRPr lang="en-IN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34543"/>
            <a:ext cx="8605723" cy="3877057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851" y="3714655"/>
            <a:ext cx="6977137" cy="3143345"/>
          </a:xfrm>
        </p:spPr>
      </p:pic>
    </p:spTree>
    <p:extLst>
      <p:ext uri="{BB962C8B-B14F-4D97-AF65-F5344CB8AC3E}">
        <p14:creationId xmlns:p14="http://schemas.microsoft.com/office/powerpoint/2010/main" val="4042796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PARTICIPATION OF WOMEN FARMERS</a:t>
            </a:r>
            <a:endParaRPr lang="en-I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34" y="1690688"/>
            <a:ext cx="11163554" cy="5029414"/>
          </a:xfrm>
        </p:spPr>
      </p:pic>
    </p:spTree>
    <p:extLst>
      <p:ext uri="{BB962C8B-B14F-4D97-AF65-F5344CB8AC3E}">
        <p14:creationId xmlns:p14="http://schemas.microsoft.com/office/powerpoint/2010/main" val="660797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304" y="186039"/>
            <a:ext cx="9972675" cy="80645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K.V.K. BARAMATI</a:t>
            </a:r>
            <a:endParaRPr lang="en-IN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075" y="1457415"/>
            <a:ext cx="11459359" cy="5512724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KVK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Bramati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Pune, conducted 150 demonstrations of which 50 were in Baramati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Tahasil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100 in BHOR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Tahasil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Bhor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known for assured rainfall, whereas, Baramati encompasses scanty rainfall region.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year 2025 the rains commenced from last week  of May and continued till October. Heavy rains caused flood situation in many fields.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situation prevented to undertake basic operations like preparatory tillage, inter-culturing, formation of  BBF or Ridges and  Furrows, basal dose application, spacing, sowing time and harvesting the crop.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the farmers conducted the trials as and when the situation permitted. The result on effect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no.of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sprays are noteworthy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1121" y="127599"/>
            <a:ext cx="47243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EXPERIENCE</a:t>
            </a:r>
            <a:endParaRPr lang="en-IN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095622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Stagnation in Field</a:t>
            </a:r>
            <a:endParaRPr lang="en-I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77" y="1690687"/>
            <a:ext cx="6010398" cy="4988409"/>
          </a:xfrm>
        </p:spPr>
      </p:pic>
      <p:pic>
        <p:nvPicPr>
          <p:cNvPr id="6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58" y="1555387"/>
            <a:ext cx="6019923" cy="5189970"/>
          </a:xfrm>
        </p:spPr>
      </p:pic>
    </p:spTree>
    <p:extLst>
      <p:ext uri="{BB962C8B-B14F-4D97-AF65-F5344CB8AC3E}">
        <p14:creationId xmlns:p14="http://schemas.microsoft.com/office/powerpoint/2010/main" val="846364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65" y="179595"/>
            <a:ext cx="11874270" cy="648625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8865" y="166342"/>
            <a:ext cx="11874270" cy="1331154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SOYA ENHANCER  INDUCED TOLERANCE TO WATER STAGNATION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081741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5227"/>
            <a:ext cx="11928139" cy="604159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358" y="659297"/>
            <a:ext cx="4890052" cy="945618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Poor crop growth due 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water stagnation</a:t>
            </a:r>
            <a:endParaRPr lang="en-I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29669" y="659297"/>
            <a:ext cx="4200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Soya Enhancer could alleviate it </a:t>
            </a:r>
            <a:endParaRPr lang="en-IN" sz="3200" b="1" dirty="0"/>
          </a:p>
        </p:txBody>
      </p:sp>
    </p:spTree>
    <p:extLst>
      <p:ext uri="{BB962C8B-B14F-4D97-AF65-F5344CB8AC3E}">
        <p14:creationId xmlns:p14="http://schemas.microsoft.com/office/powerpoint/2010/main" val="4185898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419" y="24509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CRITICAL GROWTH STAGES OF SOYABEAN CROP</a:t>
            </a:r>
            <a:endParaRPr lang="en-I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274169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58463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219350"/>
            <a:ext cx="10515600" cy="89118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Soya Enhancer on Farmers Fields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Farmers Group: KVK, Baramati</a:t>
            </a:r>
            <a:endParaRPr lang="en-I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4491454"/>
              </p:ext>
            </p:extLst>
          </p:nvPr>
        </p:nvGraphicFramePr>
        <p:xfrm>
          <a:off x="533399" y="1258957"/>
          <a:ext cx="10515600" cy="51018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7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58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5893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Treatment 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Parameters</a:t>
                      </a:r>
                    </a:p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Yield q/acre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One</a:t>
                      </a:r>
                      <a:r>
                        <a:rPr lang="en-US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Spray of SOYA ENHANCER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Two Sprays of 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SOYA ENHANCER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Three</a:t>
                      </a:r>
                      <a:r>
                        <a:rPr lang="en-US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Sprays of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SOYA ENHANCER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Four Sprays of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SOYA ENHANCER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farmers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pPr algn="ctr"/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</a:t>
                      </a:r>
                    </a:p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SOYA ENHANCER PLUS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Highest </a:t>
                      </a:r>
                      <a:r>
                        <a:rPr lang="en-US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yield 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10.5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8.5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9.53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11.33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15.08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Variance</a:t>
                      </a:r>
                      <a:r>
                        <a:rPr lang="en-US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1.07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1.34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2.80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2.26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SD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1.035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1.15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1.67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1.50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12.18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12.13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14.79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9.98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Without </a:t>
                      </a:r>
                    </a:p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SOYA ENHANCER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5.96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6.47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7.35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7.12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Variance</a:t>
                      </a:r>
                      <a:r>
                        <a:rPr lang="en-US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0.76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0.76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1.15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3.097</a:t>
                      </a:r>
                      <a:endParaRPr lang="en-I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SD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0.88</a:t>
                      </a:r>
                      <a:endParaRPr lang="en-IN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0.87</a:t>
                      </a:r>
                      <a:endParaRPr lang="en-IN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1.076</a:t>
                      </a:r>
                      <a:endParaRPr lang="en-IN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1.75</a:t>
                      </a:r>
                      <a:endParaRPr lang="en-IN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9613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14.67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13.47</a:t>
                      </a:r>
                      <a:endParaRPr lang="en-IN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14.62</a:t>
                      </a:r>
                      <a:endParaRPr lang="en-IN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24.70</a:t>
                      </a:r>
                      <a:endParaRPr lang="en-IN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Yield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Enhancement</a:t>
                      </a:r>
                      <a:endParaRPr lang="en-IN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42.61%     </a:t>
                      </a:r>
                      <a:endParaRPr lang="en-IN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42.29 %</a:t>
                      </a:r>
                      <a:endParaRPr lang="en-IN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53.94 %</a:t>
                      </a:r>
                      <a:endParaRPr lang="en-IN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111.8 %</a:t>
                      </a:r>
                      <a:endParaRPr lang="en-IN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42043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864" y="257120"/>
            <a:ext cx="10515600" cy="666232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KVK BARAMATI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 OF NUMBER  OF  SOYA ENHANCER SPRAYS ON YIELD OF SOYABEAN     </a:t>
            </a:r>
            <a:endParaRPr lang="en-I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024" y="1250018"/>
            <a:ext cx="11705446" cy="537606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 of 1 and 2 sprays was similar which showed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42.6 and42.29 per cent yield enhancement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(10 and 10.5 q /acre) over untreated fields (6 to 6.4 q /acre)</a:t>
            </a: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 successive foliar sprays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Enhancer, there was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53.94 per cent yield enhancement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giving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q /acre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highest yield as against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7.35  /acre in untreated crop   </a:t>
            </a:r>
          </a:p>
          <a:p>
            <a:pPr marL="0" indent="0" algn="just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  successive foliar sprays of SOYA ENHANCER at critical growth stages showed spectacular yield enhancement (111.94 per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cent) with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 yield of 17 q /acre  as against  7.12 q  in untreated crop.</a:t>
            </a:r>
          </a:p>
          <a:p>
            <a:pPr marL="0" indent="0" algn="just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 : Foliar sprays of Soya Enhancer at critical growth stages counteracts the adverse conditions and results in spectacular yield  enhancement in Soyabean. The effect is progressive with number of successive sprays.</a:t>
            </a:r>
          </a:p>
          <a:p>
            <a:pPr marL="514350" indent="-514350" algn="just"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0432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2107" y="215349"/>
            <a:ext cx="10150602" cy="603443"/>
          </a:xfrm>
        </p:spPr>
        <p:txBody>
          <a:bodyPr>
            <a:no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RESPONSE OF MACS 1407 TO SOYA ENHANCER</a:t>
            </a:r>
            <a:b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I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3" y="818792"/>
            <a:ext cx="5628625" cy="5710952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t="12731" b="13812"/>
          <a:stretch/>
        </p:blipFill>
        <p:spPr>
          <a:xfrm rot="16200000">
            <a:off x="6094578" y="801892"/>
            <a:ext cx="5688023" cy="5767681"/>
          </a:xfrm>
        </p:spPr>
      </p:pic>
      <p:sp>
        <p:nvSpPr>
          <p:cNvPr id="2" name="TextBox 1"/>
          <p:cNvSpPr txBox="1"/>
          <p:nvPr/>
        </p:nvSpPr>
        <p:spPr>
          <a:xfrm>
            <a:off x="7023648" y="5261113"/>
            <a:ext cx="1033670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04 sprays</a:t>
            </a:r>
            <a:endParaRPr lang="en-I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73546" y="5168344"/>
            <a:ext cx="1033670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 sprays</a:t>
            </a:r>
            <a:endParaRPr lang="en-I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72532" y="5168345"/>
            <a:ext cx="1033670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sprays</a:t>
            </a:r>
            <a:endParaRPr lang="en-I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7385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824" y="312654"/>
            <a:ext cx="10515600" cy="93720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I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824" y="1249856"/>
            <a:ext cx="10811598" cy="5084684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 of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farmers in the program,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produced  yield between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 to 22 q/acre (50 to 55 q/ ha.).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had followed the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 package of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Soya Enhancer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 technology.</a:t>
            </a:r>
          </a:p>
          <a:p>
            <a:pPr algn="just">
              <a:lnSpc>
                <a:spcPct val="10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 farmers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produced yield of 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 to19 q /acre (40 to 47 q /ha)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could not achieve  a target of 20 q/acre  due to  heavy rains.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 farmers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reached  a yield level  between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to 16 q /acre (35 to 40 q/ha).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of them  did line sowing by tractor drawn seed drill, partial or no application of basal dose of fertilizers, missed 1 or 2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Soya Enhancer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sprays.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7102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continued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165" y="1375050"/>
            <a:ext cx="11022495" cy="5184775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farmers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 yield level between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to 14 q/acre (30 to 35 q/ha).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farmers had done line sowing with high seed rate, without fertilizers and incomplete spray schedule.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Impotantantly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even the few sprays could compensate fertilizer dose.</a:t>
            </a:r>
          </a:p>
          <a:p>
            <a:pPr algn="just">
              <a:lnSpc>
                <a:spcPct val="10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67 farmers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did only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or 2 sprays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no other expected  package of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Soya Enhancer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got 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to10 q/acre (20 to25 q/ha.)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7760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857" y="147412"/>
            <a:ext cx="11291326" cy="71473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en-I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857" y="862149"/>
            <a:ext cx="10515600" cy="539931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 Farmers Participatory  Program of Soyabean Research </a:t>
            </a:r>
          </a:p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was undertaken over the area of about 500 acres, belonging to 300 farmers, in 17 different  places, with varying climatic conditions and different soils, irrespective of variety used. </a:t>
            </a:r>
          </a:p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target set was 20 q /acre (50 q  /ha).</a:t>
            </a:r>
          </a:p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Five farmers achieved the target;37 farmers produced 16 to 19 q /acre; 47 farmers were in the range of14 to 16 q/acre.</a:t>
            </a:r>
          </a:p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Continuous heavy rainfall prevented to undertake critical operations, and was the main reason for not reaching the target.</a:t>
            </a:r>
          </a:p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Soya Enhancer induced tolerance to submergence and  promoted yield by  40 to 113 per cent  even under adverse condition.</a:t>
            </a:r>
          </a:p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PGR is the extra component  of Soya Enhancer in addition to regular critical inputs; it’s market cost is around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Rs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1000 for one acre area kit.</a:t>
            </a:r>
          </a:p>
          <a:p>
            <a:pPr algn="just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697561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5" y="-85060"/>
            <a:ext cx="10515600" cy="1190846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Very Much!</a:t>
            </a:r>
            <a:br>
              <a:rPr lang="en-US" sz="5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047" y="1233376"/>
            <a:ext cx="5624623" cy="6113721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1233377"/>
            <a:ext cx="5658072" cy="582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73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BASIC REQUIREMENTS </a:t>
            </a:r>
            <a:b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TARGET 20 Q/ACRE (50 Q/H.) SOYABEAN YIELD</a:t>
            </a:r>
            <a:endParaRPr lang="en-I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569654"/>
            <a:ext cx="10515600" cy="4616018"/>
          </a:xfrm>
        </p:spPr>
        <p:txBody>
          <a:bodyPr>
            <a:normAutofit/>
          </a:bodyPr>
          <a:lstStyle/>
          <a:p>
            <a:pPr marL="742950" indent="-742950" algn="just">
              <a:buFont typeface="+mj-lt"/>
              <a:buAutoNum type="arabicPeriod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Seed treatment with chemical and biological agents</a:t>
            </a:r>
          </a:p>
          <a:p>
            <a:pPr marL="742950" indent="-742950" algn="just">
              <a:buFont typeface="+mj-lt"/>
              <a:buAutoNum type="arabicPeriod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 of basal dose of fertilizer i.e. 20:30:20 N,P,K/acre</a:t>
            </a:r>
          </a:p>
          <a:p>
            <a:pPr marL="742950" indent="-742950" algn="just">
              <a:buFont typeface="+mj-lt"/>
              <a:buAutoNum type="arabicPeriod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Sowing on B.B.F. or Ridges and Furrows</a:t>
            </a:r>
          </a:p>
          <a:p>
            <a:pPr marL="742950" indent="-742950" algn="just">
              <a:buFont typeface="+mj-lt"/>
              <a:buAutoNum type="arabicPeriod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Adequate soil moisture</a:t>
            </a:r>
          </a:p>
          <a:p>
            <a:pPr marL="742950" indent="-742950" algn="just">
              <a:buFont typeface="+mj-lt"/>
              <a:buAutoNum type="arabicPeriod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 foliar sprays of Soya Enhancer at critical growth stages</a:t>
            </a:r>
            <a:endParaRPr lang="en-I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I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053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8373"/>
            <a:ext cx="10515600" cy="998483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FARMERS, PLACES, SEASON AND CLIMATE </a:t>
            </a:r>
            <a:endParaRPr lang="en-I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7282"/>
            <a:ext cx="10515600" cy="4351338"/>
          </a:xfrm>
        </p:spPr>
        <p:txBody>
          <a:bodyPr>
            <a:noAutofit/>
          </a:bodyPr>
          <a:lstStyle/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mission mode program was organized in monsoon 2024-2025  season. </a:t>
            </a:r>
          </a:p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this, 300 farmers in 17 different places of Western Maharashtra and Marathwada were contacted through pre-season training programs.</a:t>
            </a:r>
          </a:p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Among them 195 conducted the demonstrations. Others could not undertake it due to continuous rains throughout the growing season, specifically year 2025.</a:t>
            </a:r>
          </a:p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was a wide diversity of soil, crop varieties, climate, planting    methods, sowing time, availability of fertilizers and other critical inputs.</a:t>
            </a:r>
          </a:p>
          <a:p>
            <a:pPr algn="just"/>
            <a:endParaRPr lang="en-IN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072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Heavy Rainfall and Flood situation</a:t>
            </a:r>
            <a:endParaRPr lang="en-I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3490"/>
            <a:ext cx="10515600" cy="4663473"/>
          </a:xfrm>
        </p:spPr>
        <p:txBody>
          <a:bodyPr>
            <a:normAutofit/>
          </a:bodyPr>
          <a:lstStyle/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Heavy incessant rainfall from June to October 2024-2025 prevented to undertake some or the other critical operations.</a:t>
            </a:r>
          </a:p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many fields water logging occurred  for 2 to 3 weeks.</a:t>
            </a:r>
          </a:p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some places crop remained submerged for 5 to 7 days due to river flood.</a:t>
            </a:r>
          </a:p>
        </p:txBody>
      </p:sp>
    </p:spTree>
    <p:extLst>
      <p:ext uri="{BB962C8B-B14F-4D97-AF65-F5344CB8AC3E}">
        <p14:creationId xmlns:p14="http://schemas.microsoft.com/office/powerpoint/2010/main" val="1064074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1281" y="151765"/>
            <a:ext cx="5445760" cy="137223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Pre-season orientation at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Gadhinglaj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30" name="Content Placeholder 2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1689872"/>
            <a:ext cx="5925569" cy="4323397"/>
          </a:xfrm>
        </p:spPr>
      </p:pic>
      <p:pic>
        <p:nvPicPr>
          <p:cNvPr id="32" name="Content Placeholder 31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4"/>
          <a:stretch/>
        </p:blipFill>
        <p:spPr>
          <a:xfrm>
            <a:off x="6006849" y="3840134"/>
            <a:ext cx="5753127" cy="3010117"/>
          </a:xfr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5" r="8585"/>
          <a:stretch/>
        </p:blipFill>
        <p:spPr>
          <a:xfrm>
            <a:off x="5663316" y="151765"/>
            <a:ext cx="5789294" cy="389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15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r-IN" dirty="0"/>
              <a:t>  </a:t>
            </a:r>
            <a:endParaRPr lang="en-US" dirty="0"/>
          </a:p>
        </p:txBody>
      </p:sp>
      <p:pic>
        <p:nvPicPr>
          <p:cNvPr id="5" name="Content Placeholder 4" descr="सुपर एग्रो टेक्नॉलॉगजी.jfi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29723" y="1087475"/>
            <a:ext cx="8597133" cy="526887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Dr. B. M. Jamadagni: 09422627762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45627" y="325807"/>
            <a:ext cx="89653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Broad Bed Furrows</a:t>
            </a:r>
            <a:endParaRPr lang="en-I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473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Sowing of Soyabean on </a:t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Broad Bed Furrows (BBF) or Ridge and Furrows</a:t>
            </a:r>
            <a:endParaRPr lang="en-I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5319" y="1690688"/>
            <a:ext cx="5652082" cy="448627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0" y="1592079"/>
            <a:ext cx="4718488" cy="4605904"/>
          </a:xfrm>
        </p:spPr>
      </p:pic>
    </p:spTree>
    <p:extLst>
      <p:ext uri="{BB962C8B-B14F-4D97-AF65-F5344CB8AC3E}">
        <p14:creationId xmlns:p14="http://schemas.microsoft.com/office/powerpoint/2010/main" val="2882510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1166</TotalTime>
  <Words>1566</Words>
  <Application>Microsoft Office PowerPoint</Application>
  <PresentationFormat>Widescreen</PresentationFormat>
  <Paragraphs>414</Paragraphs>
  <Slides>36</Slides>
  <Notes>8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 “Soya Enhancer”  A Farmers Participatory Program of Soyabean Research  </vt:lpstr>
      <vt:lpstr>                              SOYA  ENHANCER  DEFINED</vt:lpstr>
      <vt:lpstr>CRITICAL GROWTH STAGES OF SOYABEAN CROP</vt:lpstr>
      <vt:lpstr>BASIC REQUIREMENTS  FOR TARGET 20 Q/ACRE (50 Q/H.) SOYABEAN YIELD</vt:lpstr>
      <vt:lpstr>FARMERS, PLACES, SEASON AND CLIMATE </vt:lpstr>
      <vt:lpstr>Heavy Rainfall and Flood situation</vt:lpstr>
      <vt:lpstr>Pre-season orientation at Gadhinglaj</vt:lpstr>
      <vt:lpstr>  </vt:lpstr>
      <vt:lpstr>Sowing of Soyabean on  Broad Bed Furrows (BBF) or Ridge and Furrows</vt:lpstr>
      <vt:lpstr>Soya Enhancer on Farmers Fields 2024 Farmer Group I, II, III and IV</vt:lpstr>
      <vt:lpstr>                                  Profuse pod bearing  even on very light soil by foliar sprays of Soya Enhancer</vt:lpstr>
      <vt:lpstr>Soya Enhancer demonstration on Farmers field at village Hol Th. Baramati</vt:lpstr>
      <vt:lpstr> Soya Enhancer on Farmers Fields  Group V , VI, VII, and VIII</vt:lpstr>
      <vt:lpstr>Soya Enhancer on Farmers Field  Farmer Group IX,X</vt:lpstr>
      <vt:lpstr>Bumper  Yield of Soyabean in Jinti  village  Dst Satara     Sponsorer: Satara District Central Co-Op Bank</vt:lpstr>
      <vt:lpstr>SOYA ENHANCER INDUCED  PROFUSE BRANCHES, FLOWERS AND PODS</vt:lpstr>
      <vt:lpstr>Profuse pod bearing by Soya Enhancer    </vt:lpstr>
      <vt:lpstr>Soya Enhancer vs no Soya Enhancer</vt:lpstr>
      <vt:lpstr>Soya Enhancer  on Farmers Field  Farmers Group :Marathwada  </vt:lpstr>
      <vt:lpstr>Mr. MUKUND KADAM, KAMEGAV DIST. LATUR 21 q /acre</vt:lpstr>
      <vt:lpstr> Marathwada Farmers At Deola Th. Ambejogai</vt:lpstr>
      <vt:lpstr>MARATHWADA  FARMERS GROUP </vt:lpstr>
      <vt:lpstr>DEMONSTRATION AT R.C.S. COLLEGE OF AGRICULTURE, KOLHAPUR</vt:lpstr>
      <vt:lpstr>PowerPoint Presentation</vt:lpstr>
      <vt:lpstr>PARTICIPATION OF WOMEN FARMERS</vt:lpstr>
      <vt:lpstr>K.V.K. BARAMATI</vt:lpstr>
      <vt:lpstr>Water Stagnation in Field</vt:lpstr>
      <vt:lpstr>SOYA ENHANCER  INDUCED TOLERANCE TO WATER STAGNATION</vt:lpstr>
      <vt:lpstr>Poor crop growth due  to water stagnation</vt:lpstr>
      <vt:lpstr>Soya Enhancer on Farmers Fields Farmers Group: KVK, Baramati</vt:lpstr>
      <vt:lpstr>KVK BARAMATI : EFFECT OF NUMBER  OF  SOYA ENHANCER SPRAYS ON YIELD OF SOYABEAN     </vt:lpstr>
      <vt:lpstr>RESPONSE OF MACS 1407 TO SOYA ENHANCER  </vt:lpstr>
      <vt:lpstr>RESULTS</vt:lpstr>
      <vt:lpstr>RESULTS continued</vt:lpstr>
      <vt:lpstr>SUMMARY</vt:lpstr>
      <vt:lpstr>    Thank You Very Much!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“Soya Enhanser”  A Farmers Participatory Program of Soyabean Research </dc:title>
  <dc:creator>owner</dc:creator>
  <cp:lastModifiedBy>Balakrishn Jamadagni</cp:lastModifiedBy>
  <cp:revision>149</cp:revision>
  <dcterms:created xsi:type="dcterms:W3CDTF">2026-03-28T02:17:17Z</dcterms:created>
  <dcterms:modified xsi:type="dcterms:W3CDTF">2026-04-12T07:11:36Z</dcterms:modified>
</cp:coreProperties>
</file>